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f4f64d2d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f4f64d2d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f4f64d2d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f4f64d2d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f4f64d2d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f4f64d2d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f4f64d2d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f4f64d2d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f4f64d2d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f4f64d2d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f4f64d2d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f4f64d2d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f4f64d2d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f4f64d2d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f4f64d2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f4f64d2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f4f64d2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f4f64d2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f4f64d2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f4f64d2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f4f64d2d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f4f64d2d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f4f64d2d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f4f64d2d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f4f64d2d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f4f64d2d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f4f64d2d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f4f64d2d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f4f64d2d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f4f64d2d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Attractions Map</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-A WeChat Mini Program</a:t>
            </a:r>
            <a:endParaRPr/>
          </a:p>
          <a:p>
            <a:pPr indent="0" lvl="0" marL="0" rtl="0" algn="ctr">
              <a:spcBef>
                <a:spcPts val="0"/>
              </a:spcBef>
              <a:spcAft>
                <a:spcPts val="0"/>
              </a:spcAft>
              <a:buNone/>
            </a:pPr>
            <a:r>
              <a:rPr lang="en"/>
              <a:t>By Jason Zhou (Juan Zhou)</a:t>
            </a:r>
            <a:endParaRPr/>
          </a:p>
          <a:p>
            <a:pPr indent="0" lvl="0" marL="0" rtl="0" algn="ctr">
              <a:spcBef>
                <a:spcPts val="0"/>
              </a:spcBef>
              <a:spcAft>
                <a:spcPts val="0"/>
              </a:spcAft>
              <a:buNone/>
            </a:pPr>
            <a:r>
              <a:rPr lang="en"/>
              <a:t>https://github.com/JuanZhou23/attractionMap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606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Function Showcase - Submit Success Page</a:t>
            </a:r>
            <a:endParaRPr sz="2320"/>
          </a:p>
        </p:txBody>
      </p:sp>
      <p:sp>
        <p:nvSpPr>
          <p:cNvPr id="117" name="Google Shape;117;p22"/>
          <p:cNvSpPr txBox="1"/>
          <p:nvPr>
            <p:ph idx="1" type="body"/>
          </p:nvPr>
        </p:nvSpPr>
        <p:spPr>
          <a:xfrm>
            <a:off x="311700" y="1152475"/>
            <a:ext cx="5878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After submitting, the user will be shown their profile photo and name. </a:t>
            </a:r>
            <a:endParaRPr/>
          </a:p>
          <a:p>
            <a:pPr indent="-342900" lvl="0" marL="457200" rtl="0" algn="l">
              <a:spcBef>
                <a:spcPts val="1000"/>
              </a:spcBef>
              <a:spcAft>
                <a:spcPts val="0"/>
              </a:spcAft>
              <a:buSzPts val="1800"/>
              <a:buChar char="●"/>
            </a:pPr>
            <a:r>
              <a:rPr lang="en"/>
              <a:t>This info will be accompanied by the amount of time that the user has submitted location markers.</a:t>
            </a:r>
            <a:endParaRPr/>
          </a:p>
          <a:p>
            <a:pPr indent="-342900" lvl="0" marL="457200" rtl="0" algn="l">
              <a:spcBef>
                <a:spcPts val="1000"/>
              </a:spcBef>
              <a:spcAft>
                <a:spcPts val="1000"/>
              </a:spcAft>
              <a:buSzPts val="1800"/>
              <a:buChar char="●"/>
            </a:pPr>
            <a:r>
              <a:rPr lang="en"/>
              <a:t>A popular attraction photo will be shown.</a:t>
            </a:r>
            <a:endParaRPr/>
          </a:p>
        </p:txBody>
      </p:sp>
      <p:pic>
        <p:nvPicPr>
          <p:cNvPr id="118" name="Google Shape;118;p22"/>
          <p:cNvPicPr preferRelativeResize="0"/>
          <p:nvPr/>
        </p:nvPicPr>
        <p:blipFill>
          <a:blip r:embed="rId3">
            <a:alphaModFix/>
          </a:blip>
          <a:stretch>
            <a:fillRect/>
          </a:stretch>
        </p:blipFill>
        <p:spPr>
          <a:xfrm>
            <a:off x="6611600" y="285750"/>
            <a:ext cx="2133600" cy="457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Submit Success Page Part 2</a:t>
            </a:r>
            <a:endParaRPr/>
          </a:p>
        </p:txBody>
      </p:sp>
      <p:sp>
        <p:nvSpPr>
          <p:cNvPr id="124" name="Google Shape;124;p23"/>
          <p:cNvSpPr txBox="1"/>
          <p:nvPr>
            <p:ph idx="1" type="body"/>
          </p:nvPr>
        </p:nvSpPr>
        <p:spPr>
          <a:xfrm>
            <a:off x="311700" y="1152475"/>
            <a:ext cx="5819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By pressing the WeChat logo on the bottom left, users will be prompted to share their new attraction with friends on WeChat.</a:t>
            </a:r>
            <a:endParaRPr/>
          </a:p>
        </p:txBody>
      </p:sp>
      <p:pic>
        <p:nvPicPr>
          <p:cNvPr id="125" name="Google Shape;125;p23"/>
          <p:cNvPicPr preferRelativeResize="0"/>
          <p:nvPr/>
        </p:nvPicPr>
        <p:blipFill>
          <a:blip r:embed="rId3">
            <a:alphaModFix/>
          </a:blip>
          <a:stretch>
            <a:fillRect/>
          </a:stretch>
        </p:blipFill>
        <p:spPr>
          <a:xfrm>
            <a:off x="6544575" y="464238"/>
            <a:ext cx="2154350" cy="4215025"/>
          </a:xfrm>
          <a:prstGeom prst="rect">
            <a:avLst/>
          </a:prstGeom>
          <a:noFill/>
          <a:ln>
            <a:noFill/>
          </a:ln>
        </p:spPr>
      </p:pic>
      <p:sp>
        <p:nvSpPr>
          <p:cNvPr id="126" name="Google Shape;126;p23"/>
          <p:cNvSpPr txBox="1"/>
          <p:nvPr/>
        </p:nvSpPr>
        <p:spPr>
          <a:xfrm>
            <a:off x="6764650" y="1282200"/>
            <a:ext cx="81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Send to</a:t>
            </a:r>
            <a:endParaRPr sz="1000"/>
          </a:p>
        </p:txBody>
      </p:sp>
      <p:sp>
        <p:nvSpPr>
          <p:cNvPr id="127" name="Google Shape;127;p23"/>
          <p:cNvSpPr txBox="1"/>
          <p:nvPr/>
        </p:nvSpPr>
        <p:spPr>
          <a:xfrm>
            <a:off x="6926775" y="3173650"/>
            <a:ext cx="81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Cancel</a:t>
            </a:r>
            <a:endParaRPr sz="1000"/>
          </a:p>
        </p:txBody>
      </p:sp>
      <p:sp>
        <p:nvSpPr>
          <p:cNvPr id="128" name="Google Shape;128;p23"/>
          <p:cNvSpPr txBox="1"/>
          <p:nvPr/>
        </p:nvSpPr>
        <p:spPr>
          <a:xfrm>
            <a:off x="7821100" y="3173650"/>
            <a:ext cx="81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Send</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Showcase - My Journal</a:t>
            </a:r>
            <a:endParaRPr/>
          </a:p>
        </p:txBody>
      </p:sp>
      <p:sp>
        <p:nvSpPr>
          <p:cNvPr id="134" name="Google Shape;134;p24"/>
          <p:cNvSpPr txBox="1"/>
          <p:nvPr>
            <p:ph idx="1" type="body"/>
          </p:nvPr>
        </p:nvSpPr>
        <p:spPr>
          <a:xfrm>
            <a:off x="311700" y="1017725"/>
            <a:ext cx="5834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Users can click the left button “My Journal”, to see all locations that they themselves have </a:t>
            </a:r>
            <a:r>
              <a:rPr lang="en"/>
              <a:t>recorded.</a:t>
            </a:r>
            <a:endParaRPr/>
          </a:p>
          <a:p>
            <a:pPr indent="-342900" lvl="0" marL="457200" rtl="0" algn="l">
              <a:spcBef>
                <a:spcPts val="1000"/>
              </a:spcBef>
              <a:spcAft>
                <a:spcPts val="1000"/>
              </a:spcAft>
              <a:buSzPts val="1800"/>
              <a:buChar char="●"/>
            </a:pPr>
            <a:r>
              <a:rPr lang="en"/>
              <a:t>The attractions are sorted in most to least recent, alongside their location and photo.</a:t>
            </a:r>
            <a:endParaRPr/>
          </a:p>
        </p:txBody>
      </p:sp>
      <p:pic>
        <p:nvPicPr>
          <p:cNvPr id="135" name="Google Shape;135;p24"/>
          <p:cNvPicPr preferRelativeResize="0"/>
          <p:nvPr/>
        </p:nvPicPr>
        <p:blipFill>
          <a:blip r:embed="rId3">
            <a:alphaModFix/>
          </a:blip>
          <a:stretch>
            <a:fillRect/>
          </a:stretch>
        </p:blipFill>
        <p:spPr>
          <a:xfrm>
            <a:off x="6582125" y="285750"/>
            <a:ext cx="2133600"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536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Showcase - Attraction List</a:t>
            </a:r>
            <a:endParaRPr/>
          </a:p>
        </p:txBody>
      </p:sp>
      <p:sp>
        <p:nvSpPr>
          <p:cNvPr id="141" name="Google Shape;141;p25"/>
          <p:cNvSpPr txBox="1"/>
          <p:nvPr>
            <p:ph idx="1" type="body"/>
          </p:nvPr>
        </p:nvSpPr>
        <p:spPr>
          <a:xfrm>
            <a:off x="311700" y="1152475"/>
            <a:ext cx="536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right button “Attraction List” will take the user to the full database where all attractions made by all users will be found here.</a:t>
            </a:r>
            <a:endParaRPr/>
          </a:p>
          <a:p>
            <a:pPr indent="-342900" lvl="0" marL="457200" rtl="0" algn="l">
              <a:spcBef>
                <a:spcPts val="0"/>
              </a:spcBef>
              <a:spcAft>
                <a:spcPts val="0"/>
              </a:spcAft>
              <a:buSzPts val="1800"/>
              <a:buChar char="●"/>
            </a:pPr>
            <a:r>
              <a:rPr lang="en"/>
              <a:t>Each item is clickable and there is a search bar on the top.</a:t>
            </a:r>
            <a:endParaRPr/>
          </a:p>
        </p:txBody>
      </p:sp>
      <p:pic>
        <p:nvPicPr>
          <p:cNvPr id="142" name="Google Shape;142;p25"/>
          <p:cNvPicPr preferRelativeResize="0"/>
          <p:nvPr/>
        </p:nvPicPr>
        <p:blipFill>
          <a:blip r:embed="rId3">
            <a:alphaModFix/>
          </a:blip>
          <a:stretch>
            <a:fillRect/>
          </a:stretch>
        </p:blipFill>
        <p:spPr>
          <a:xfrm>
            <a:off x="6648100" y="285750"/>
            <a:ext cx="2133600" cy="457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Attraction List Part 2</a:t>
            </a:r>
            <a:endParaRPr/>
          </a:p>
        </p:txBody>
      </p:sp>
      <p:sp>
        <p:nvSpPr>
          <p:cNvPr id="148" name="Google Shape;148;p26"/>
          <p:cNvSpPr txBox="1"/>
          <p:nvPr>
            <p:ph idx="1" type="body"/>
          </p:nvPr>
        </p:nvSpPr>
        <p:spPr>
          <a:xfrm>
            <a:off x="311700" y="1152475"/>
            <a:ext cx="5834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user can click on each item to get a brief introduction about that location.</a:t>
            </a:r>
            <a:endParaRPr/>
          </a:p>
          <a:p>
            <a:pPr indent="-342900" lvl="0" marL="457200" rtl="0" algn="l">
              <a:spcBef>
                <a:spcPts val="1000"/>
              </a:spcBef>
              <a:spcAft>
                <a:spcPts val="1000"/>
              </a:spcAft>
              <a:buSzPts val="1800"/>
              <a:buChar char="●"/>
            </a:pPr>
            <a:r>
              <a:rPr lang="en"/>
              <a:t>The “Take me there” button will give user the option to use either Tencent, Google, or Apple map to navigate from their current location to the location marker.</a:t>
            </a:r>
            <a:endParaRPr/>
          </a:p>
        </p:txBody>
      </p:sp>
      <p:pic>
        <p:nvPicPr>
          <p:cNvPr id="149" name="Google Shape;149;p26"/>
          <p:cNvPicPr preferRelativeResize="0"/>
          <p:nvPr/>
        </p:nvPicPr>
        <p:blipFill>
          <a:blip r:embed="rId3">
            <a:alphaModFix/>
          </a:blip>
          <a:stretch>
            <a:fillRect/>
          </a:stretch>
        </p:blipFill>
        <p:spPr>
          <a:xfrm>
            <a:off x="6582150" y="285750"/>
            <a:ext cx="2133600" cy="457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Q&amp;A</a:t>
            </a:r>
            <a:endParaRPr/>
          </a:p>
        </p:txBody>
      </p:sp>
      <p:sp>
        <p:nvSpPr>
          <p:cNvPr id="155" name="Google Shape;15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Where does this program store all the photos, location, user info?</a:t>
            </a:r>
            <a:endParaRPr/>
          </a:p>
          <a:p>
            <a:pPr indent="-336550" lvl="1" marL="914400" rtl="0" algn="l">
              <a:spcBef>
                <a:spcPts val="0"/>
              </a:spcBef>
              <a:spcAft>
                <a:spcPts val="0"/>
              </a:spcAft>
              <a:buSzPts val="1700"/>
              <a:buChar char="○"/>
            </a:pPr>
            <a:r>
              <a:rPr lang="en" sz="1700"/>
              <a:t>This program sends data directly to Tecent Cloud database, all infos are stored inside. There are no local save data, although users may download photos if they choose to. All users will share the same “Attraction List”. </a:t>
            </a:r>
            <a:endParaRPr sz="1700"/>
          </a:p>
          <a:p>
            <a:pPr indent="-336550" lvl="0" marL="457200" rtl="0" algn="l">
              <a:spcBef>
                <a:spcPts val="0"/>
              </a:spcBef>
              <a:spcAft>
                <a:spcPts val="0"/>
              </a:spcAft>
              <a:buSzPts val="1700"/>
              <a:buChar char="●"/>
            </a:pPr>
            <a:r>
              <a:rPr lang="en" sz="1700"/>
              <a:t>Are there limitations to this method?</a:t>
            </a:r>
            <a:endParaRPr sz="1700"/>
          </a:p>
          <a:p>
            <a:pPr indent="-336550" lvl="1" marL="914400" rtl="0" algn="l">
              <a:spcBef>
                <a:spcPts val="0"/>
              </a:spcBef>
              <a:spcAft>
                <a:spcPts val="0"/>
              </a:spcAft>
              <a:buSzPts val="1700"/>
              <a:buChar char="○"/>
            </a:pPr>
            <a:r>
              <a:rPr lang="en" sz="1700"/>
              <a:t>The main limitation is due to Tecent Cloud only allowing 500 requests per day to free personal users. During my testing period, it was easy to reach 200 requests just by </a:t>
            </a:r>
            <a:r>
              <a:rPr lang="en" sz="1700"/>
              <a:t>myself</a:t>
            </a:r>
            <a:r>
              <a:rPr lang="en" sz="1700"/>
              <a:t>. If this program wants to reach a wide audience, the database need to support a </a:t>
            </a:r>
            <a:r>
              <a:rPr lang="en" sz="1700"/>
              <a:t>sufficient</a:t>
            </a:r>
            <a:r>
              <a:rPr lang="en" sz="1700"/>
              <a:t> storage capacity in addition to the large amount of requests.</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Thanks for your time~</a:t>
            </a:r>
            <a:endParaRPr/>
          </a:p>
        </p:txBody>
      </p:sp>
      <p:sp>
        <p:nvSpPr>
          <p:cNvPr id="161" name="Google Shape;16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here is my github link</a:t>
            </a:r>
            <a:endParaRPr/>
          </a:p>
          <a:p>
            <a:pPr indent="0" lvl="0" marL="0" rtl="0" algn="l">
              <a:spcBef>
                <a:spcPts val="1200"/>
              </a:spcBef>
              <a:spcAft>
                <a:spcPts val="1200"/>
              </a:spcAft>
              <a:buNone/>
            </a:pPr>
            <a:r>
              <a:rPr lang="en" sz="1700">
                <a:solidFill>
                  <a:schemeClr val="dk1"/>
                </a:solidFill>
              </a:rPr>
              <a:t>https://github.com/JuanZhou23/attractionMap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t>Wechat?</a:t>
            </a:r>
            <a:endParaRPr sz="2720"/>
          </a:p>
        </p:txBody>
      </p:sp>
      <p:sp>
        <p:nvSpPr>
          <p:cNvPr id="61" name="Google Shape;61;p14"/>
          <p:cNvSpPr txBox="1"/>
          <p:nvPr>
            <p:ph idx="1" type="body"/>
          </p:nvPr>
        </p:nvSpPr>
        <p:spPr>
          <a:xfrm>
            <a:off x="311700" y="125962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WeChat is a mobile application developed by Tencent with about 1 billion active users</a:t>
            </a:r>
            <a:endParaRPr/>
          </a:p>
          <a:p>
            <a:pPr indent="-342900" lvl="0" marL="457200" rtl="0" algn="l">
              <a:lnSpc>
                <a:spcPct val="115000"/>
              </a:lnSpc>
              <a:spcBef>
                <a:spcPts val="0"/>
              </a:spcBef>
              <a:spcAft>
                <a:spcPts val="0"/>
              </a:spcAft>
              <a:buSzPts val="1800"/>
              <a:buChar char="●"/>
            </a:pPr>
            <a:r>
              <a:rPr lang="en"/>
              <a:t>It currently provides the following functions:</a:t>
            </a:r>
            <a:endParaRPr/>
          </a:p>
          <a:p>
            <a:pPr indent="-317500" lvl="1" marL="914400" rtl="0" algn="l">
              <a:lnSpc>
                <a:spcPct val="115000"/>
              </a:lnSpc>
              <a:spcBef>
                <a:spcPts val="0"/>
              </a:spcBef>
              <a:spcAft>
                <a:spcPts val="0"/>
              </a:spcAft>
              <a:buSzPts val="1400"/>
              <a:buChar char="○"/>
            </a:pPr>
            <a:r>
              <a:rPr lang="en"/>
              <a:t>Messaging</a:t>
            </a:r>
            <a:endParaRPr/>
          </a:p>
          <a:p>
            <a:pPr indent="-317500" lvl="1" marL="914400" rtl="0" algn="l">
              <a:lnSpc>
                <a:spcPct val="115000"/>
              </a:lnSpc>
              <a:spcBef>
                <a:spcPts val="0"/>
              </a:spcBef>
              <a:spcAft>
                <a:spcPts val="0"/>
              </a:spcAft>
              <a:buSzPts val="1400"/>
              <a:buChar char="○"/>
            </a:pPr>
            <a:r>
              <a:rPr lang="en"/>
              <a:t>Audio/Video calling</a:t>
            </a:r>
            <a:endParaRPr/>
          </a:p>
          <a:p>
            <a:pPr indent="-317500" lvl="1" marL="914400" rtl="0" algn="l">
              <a:lnSpc>
                <a:spcPct val="115000"/>
              </a:lnSpc>
              <a:spcBef>
                <a:spcPts val="0"/>
              </a:spcBef>
              <a:spcAft>
                <a:spcPts val="0"/>
              </a:spcAft>
              <a:buSzPts val="1400"/>
              <a:buChar char="○"/>
            </a:pPr>
            <a:r>
              <a:rPr lang="en"/>
              <a:t>Mobile payment</a:t>
            </a:r>
            <a:endParaRPr/>
          </a:p>
          <a:p>
            <a:pPr indent="-317500" lvl="1" marL="914400" rtl="0" algn="l">
              <a:lnSpc>
                <a:spcPct val="115000"/>
              </a:lnSpc>
              <a:spcBef>
                <a:spcPts val="0"/>
              </a:spcBef>
              <a:spcAft>
                <a:spcPts val="0"/>
              </a:spcAft>
              <a:buSzPts val="1400"/>
              <a:buChar char="○"/>
            </a:pPr>
            <a:r>
              <a:rPr lang="en"/>
              <a:t>Social media feeds</a:t>
            </a:r>
            <a:endParaRPr/>
          </a:p>
          <a:p>
            <a:pPr indent="-317500" lvl="1" marL="914400" rtl="0" algn="l">
              <a:lnSpc>
                <a:spcPct val="115000"/>
              </a:lnSpc>
              <a:spcBef>
                <a:spcPts val="0"/>
              </a:spcBef>
              <a:spcAft>
                <a:spcPts val="0"/>
              </a:spcAft>
              <a:buSzPts val="1400"/>
              <a:buChar char="○"/>
            </a:pPr>
            <a:r>
              <a:rPr lang="en"/>
              <a:t>And much more</a:t>
            </a:r>
            <a:endParaRPr/>
          </a:p>
        </p:txBody>
      </p:sp>
      <p:pic>
        <p:nvPicPr>
          <p:cNvPr id="62" name="Google Shape;62;p14"/>
          <p:cNvPicPr preferRelativeResize="0"/>
          <p:nvPr/>
        </p:nvPicPr>
        <p:blipFill>
          <a:blip r:embed="rId3">
            <a:alphaModFix/>
          </a:blip>
          <a:stretch>
            <a:fillRect/>
          </a:stretch>
        </p:blipFill>
        <p:spPr>
          <a:xfrm>
            <a:off x="7512863" y="178925"/>
            <a:ext cx="1133475" cy="110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Wechat Mini Program?</a:t>
            </a:r>
            <a:endParaRPr/>
          </a:p>
        </p:txBody>
      </p:sp>
      <p:sp>
        <p:nvSpPr>
          <p:cNvPr id="68" name="Google Shape;68;p15"/>
          <p:cNvSpPr txBox="1"/>
          <p:nvPr>
            <p:ph idx="1" type="body"/>
          </p:nvPr>
        </p:nvSpPr>
        <p:spPr>
          <a:xfrm>
            <a:off x="311700" y="1152475"/>
            <a:ext cx="8520600" cy="3551100"/>
          </a:xfrm>
          <a:prstGeom prst="rect">
            <a:avLst/>
          </a:prstGeom>
        </p:spPr>
        <p:txBody>
          <a:bodyPr anchorCtr="0" anchor="t" bIns="91425" lIns="91425" spcFirstLastPara="1" rIns="91425" wrap="square" tIns="91425">
            <a:noAutofit/>
          </a:bodyPr>
          <a:lstStyle/>
          <a:p>
            <a:pPr indent="-336232" lvl="0" marL="457200" rtl="0" algn="l">
              <a:lnSpc>
                <a:spcPct val="115000"/>
              </a:lnSpc>
              <a:spcBef>
                <a:spcPts val="0"/>
              </a:spcBef>
              <a:spcAft>
                <a:spcPts val="0"/>
              </a:spcAft>
              <a:buSzPts val="1695"/>
              <a:buChar char="●"/>
            </a:pPr>
            <a:r>
              <a:rPr lang="en" sz="1695"/>
              <a:t>WeChat mini programs are web-based applications that can only be opened from WeChat, and are limited to 10MB per program</a:t>
            </a:r>
            <a:endParaRPr sz="1695"/>
          </a:p>
          <a:p>
            <a:pPr indent="-336232" lvl="0" marL="457200" rtl="0" algn="l">
              <a:lnSpc>
                <a:spcPct val="115000"/>
              </a:lnSpc>
              <a:spcBef>
                <a:spcPts val="0"/>
              </a:spcBef>
              <a:spcAft>
                <a:spcPts val="0"/>
              </a:spcAft>
              <a:buSzPts val="1695"/>
              <a:buChar char="●"/>
            </a:pPr>
            <a:r>
              <a:rPr lang="en" sz="1695"/>
              <a:t>They have gained massive popularity due to the sheer amount of WeChat users</a:t>
            </a:r>
            <a:endParaRPr sz="1695"/>
          </a:p>
          <a:p>
            <a:pPr indent="-336232" lvl="0" marL="457200" rtl="0" algn="l">
              <a:lnSpc>
                <a:spcPct val="115000"/>
              </a:lnSpc>
              <a:spcBef>
                <a:spcPts val="0"/>
              </a:spcBef>
              <a:spcAft>
                <a:spcPts val="0"/>
              </a:spcAft>
              <a:buSzPts val="1695"/>
              <a:buChar char="●"/>
            </a:pPr>
            <a:r>
              <a:rPr lang="en" sz="1695"/>
              <a:t>Frontend are based on JavaScript, WXSS , and WXML</a:t>
            </a:r>
            <a:endParaRPr sz="1695"/>
          </a:p>
          <a:p>
            <a:pPr indent="-336232" lvl="0" marL="457200" rtl="0" algn="l">
              <a:lnSpc>
                <a:spcPct val="115000"/>
              </a:lnSpc>
              <a:spcBef>
                <a:spcPts val="0"/>
              </a:spcBef>
              <a:spcAft>
                <a:spcPts val="0"/>
              </a:spcAft>
              <a:buSzPts val="1695"/>
              <a:buChar char="●"/>
            </a:pPr>
            <a:r>
              <a:rPr lang="en" sz="1695"/>
              <a:t>Backend are based on Php, Java, or C#</a:t>
            </a:r>
            <a:endParaRPr sz="1695"/>
          </a:p>
          <a:p>
            <a:pPr indent="-336232" lvl="0" marL="457200" rtl="0" algn="l">
              <a:lnSpc>
                <a:spcPct val="115000"/>
              </a:lnSpc>
              <a:spcBef>
                <a:spcPts val="0"/>
              </a:spcBef>
              <a:spcAft>
                <a:spcPts val="0"/>
              </a:spcAft>
              <a:buSzPts val="1695"/>
              <a:buChar char="●"/>
            </a:pPr>
            <a:r>
              <a:rPr lang="en" sz="1695"/>
              <a:t>It is/can:</a:t>
            </a:r>
            <a:endParaRPr sz="1695"/>
          </a:p>
          <a:p>
            <a:pPr indent="-316547" lvl="1" marL="914400" rtl="0" algn="l">
              <a:lnSpc>
                <a:spcPct val="115000"/>
              </a:lnSpc>
              <a:spcBef>
                <a:spcPts val="0"/>
              </a:spcBef>
              <a:spcAft>
                <a:spcPts val="0"/>
              </a:spcAft>
              <a:buSzPts val="1385"/>
              <a:buChar char="○"/>
            </a:pPr>
            <a:r>
              <a:rPr lang="en" sz="1385"/>
              <a:t>Installation-free</a:t>
            </a:r>
            <a:endParaRPr sz="1385"/>
          </a:p>
          <a:p>
            <a:pPr indent="-316547" lvl="1" marL="914400" rtl="0" algn="l">
              <a:lnSpc>
                <a:spcPct val="115000"/>
              </a:lnSpc>
              <a:spcBef>
                <a:spcPts val="0"/>
              </a:spcBef>
              <a:spcAft>
                <a:spcPts val="0"/>
              </a:spcAft>
              <a:buSzPts val="1385"/>
              <a:buChar char="○"/>
            </a:pPr>
            <a:r>
              <a:rPr lang="en" sz="1385"/>
              <a:t>Interact with various Tencent service</a:t>
            </a:r>
            <a:endParaRPr sz="1385"/>
          </a:p>
          <a:p>
            <a:pPr indent="-316547" lvl="2" marL="1371600" rtl="0" algn="l">
              <a:lnSpc>
                <a:spcPct val="115000"/>
              </a:lnSpc>
              <a:spcBef>
                <a:spcPts val="0"/>
              </a:spcBef>
              <a:spcAft>
                <a:spcPts val="0"/>
              </a:spcAft>
              <a:buSzPts val="1385"/>
              <a:buChar char="■"/>
            </a:pPr>
            <a:r>
              <a:rPr lang="en" sz="1385"/>
              <a:t>Such as mobile payment, map, personal profile, contact list</a:t>
            </a:r>
            <a:endParaRPr sz="1385"/>
          </a:p>
          <a:p>
            <a:pPr indent="-336232" lvl="0" marL="457200" rtl="0" algn="l">
              <a:lnSpc>
                <a:spcPct val="115000"/>
              </a:lnSpc>
              <a:spcBef>
                <a:spcPts val="0"/>
              </a:spcBef>
              <a:spcAft>
                <a:spcPts val="0"/>
              </a:spcAft>
              <a:buSzPts val="1695"/>
              <a:buChar char="●"/>
            </a:pPr>
            <a:r>
              <a:rPr lang="en" sz="1695"/>
              <a:t>It isn’t/can’t:</a:t>
            </a:r>
            <a:endParaRPr sz="1695"/>
          </a:p>
          <a:p>
            <a:pPr indent="-316547" lvl="1" marL="914400" rtl="0" algn="l">
              <a:lnSpc>
                <a:spcPct val="115000"/>
              </a:lnSpc>
              <a:spcBef>
                <a:spcPts val="0"/>
              </a:spcBef>
              <a:spcAft>
                <a:spcPts val="0"/>
              </a:spcAft>
              <a:buSzPts val="1385"/>
              <a:buChar char="○"/>
            </a:pPr>
            <a:r>
              <a:rPr lang="en" sz="1385"/>
              <a:t>Full fledged mobile application</a:t>
            </a:r>
            <a:endParaRPr sz="1385"/>
          </a:p>
          <a:p>
            <a:pPr indent="-316547" lvl="1" marL="914400" rtl="0" algn="l">
              <a:lnSpc>
                <a:spcPct val="115000"/>
              </a:lnSpc>
              <a:spcBef>
                <a:spcPts val="0"/>
              </a:spcBef>
              <a:spcAft>
                <a:spcPts val="0"/>
              </a:spcAft>
              <a:buSzPts val="1385"/>
              <a:buChar char="○"/>
            </a:pPr>
            <a:r>
              <a:rPr lang="en" sz="1385"/>
              <a:t>Listed on app store (IOS, Android)</a:t>
            </a:r>
            <a:endParaRPr sz="2315">
              <a:solidFill>
                <a:schemeClr val="dk1"/>
              </a:solidFill>
            </a:endParaRPr>
          </a:p>
        </p:txBody>
      </p:sp>
      <p:sp>
        <p:nvSpPr>
          <p:cNvPr id="69" name="Google Shape;69;p15"/>
          <p:cNvSpPr txBox="1"/>
          <p:nvPr/>
        </p:nvSpPr>
        <p:spPr>
          <a:xfrm>
            <a:off x="311700" y="4703625"/>
            <a:ext cx="83775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a:solidFill>
                  <a:schemeClr val="dk2"/>
                </a:solidFill>
              </a:rPr>
              <a:t>*wxss and wxml are WeChat specific languages that are very similar to CSS and HTML5</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Attractions M</a:t>
            </a:r>
            <a:r>
              <a:rPr lang="en"/>
              <a:t>ap?</a:t>
            </a:r>
            <a:endParaRPr/>
          </a:p>
        </p:txBody>
      </p:sp>
      <p:sp>
        <p:nvSpPr>
          <p:cNvPr id="75" name="Google Shape;75;p16"/>
          <p:cNvSpPr txBox="1"/>
          <p:nvPr>
            <p:ph idx="1" type="body"/>
          </p:nvPr>
        </p:nvSpPr>
        <p:spPr>
          <a:xfrm>
            <a:off x="75900" y="1017725"/>
            <a:ext cx="61878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It is intended for users to mark down locations where they found incredible and share with other users.</a:t>
            </a:r>
            <a:endParaRPr/>
          </a:p>
          <a:p>
            <a:pPr indent="-342900" lvl="0" marL="457200" rtl="0" algn="l">
              <a:lnSpc>
                <a:spcPct val="115000"/>
              </a:lnSpc>
              <a:spcBef>
                <a:spcPts val="1000"/>
              </a:spcBef>
              <a:spcAft>
                <a:spcPts val="0"/>
              </a:spcAft>
              <a:buSzPts val="1800"/>
              <a:buChar char="●"/>
            </a:pPr>
            <a:r>
              <a:rPr lang="en"/>
              <a:t>It utilizes Tencent Map to </a:t>
            </a:r>
            <a:r>
              <a:rPr lang="en"/>
              <a:t>pinpoint</a:t>
            </a:r>
            <a:r>
              <a:rPr lang="en"/>
              <a:t> locations of each interesting attractions that users find.</a:t>
            </a:r>
            <a:endParaRPr/>
          </a:p>
          <a:p>
            <a:pPr indent="-342900" lvl="0" marL="457200" rtl="0" algn="l">
              <a:lnSpc>
                <a:spcPct val="115000"/>
              </a:lnSpc>
              <a:spcBef>
                <a:spcPts val="1000"/>
              </a:spcBef>
              <a:spcAft>
                <a:spcPts val="1000"/>
              </a:spcAft>
              <a:buSzPts val="1800"/>
              <a:buChar char="●"/>
            </a:pPr>
            <a:r>
              <a:rPr lang="en"/>
              <a:t>All </a:t>
            </a:r>
            <a:r>
              <a:rPr lang="en"/>
              <a:t>videos are recorded using Iphone running the mini program</a:t>
            </a:r>
            <a:r>
              <a:rPr lang="en"/>
              <a:t>.</a:t>
            </a:r>
            <a:endParaRPr/>
          </a:p>
        </p:txBody>
      </p:sp>
      <p:pic>
        <p:nvPicPr>
          <p:cNvPr id="76" name="Google Shape;76;p16"/>
          <p:cNvPicPr preferRelativeResize="0"/>
          <p:nvPr/>
        </p:nvPicPr>
        <p:blipFill>
          <a:blip r:embed="rId3">
            <a:alphaModFix/>
          </a:blip>
          <a:stretch>
            <a:fillRect/>
          </a:stretch>
        </p:blipFill>
        <p:spPr>
          <a:xfrm>
            <a:off x="6762275" y="285750"/>
            <a:ext cx="2133600" cy="457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Showcase - Add Attraction Part 1</a:t>
            </a:r>
            <a:endParaRPr/>
          </a:p>
        </p:txBody>
      </p:sp>
      <p:sp>
        <p:nvSpPr>
          <p:cNvPr id="82" name="Google Shape;82;p17"/>
          <p:cNvSpPr txBox="1"/>
          <p:nvPr>
            <p:ph idx="1" type="body"/>
          </p:nvPr>
        </p:nvSpPr>
        <p:spPr>
          <a:xfrm>
            <a:off x="311700" y="1152475"/>
            <a:ext cx="6246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Tapping on the center button will add a new attraction.</a:t>
            </a:r>
            <a:endParaRPr/>
          </a:p>
          <a:p>
            <a:pPr indent="-342900" lvl="0" marL="457200" rtl="0" algn="l">
              <a:lnSpc>
                <a:spcPct val="115000"/>
              </a:lnSpc>
              <a:spcBef>
                <a:spcPts val="1000"/>
              </a:spcBef>
              <a:spcAft>
                <a:spcPts val="0"/>
              </a:spcAft>
              <a:buSzPts val="1800"/>
              <a:buChar char="●"/>
            </a:pPr>
            <a:r>
              <a:rPr lang="en"/>
              <a:t>This would prompt a request for the </a:t>
            </a:r>
            <a:r>
              <a:rPr lang="en"/>
              <a:t>current</a:t>
            </a:r>
            <a:r>
              <a:rPr lang="en"/>
              <a:t> user’s name, profile photo, region and gender.</a:t>
            </a:r>
            <a:endParaRPr/>
          </a:p>
          <a:p>
            <a:pPr indent="-342900" lvl="0" marL="457200" rtl="0" algn="l">
              <a:lnSpc>
                <a:spcPct val="115000"/>
              </a:lnSpc>
              <a:spcBef>
                <a:spcPts val="1000"/>
              </a:spcBef>
              <a:spcAft>
                <a:spcPts val="0"/>
              </a:spcAft>
              <a:buSzPts val="1800"/>
              <a:buChar char="●"/>
            </a:pPr>
            <a:r>
              <a:rPr lang="en"/>
              <a:t>After a success request, the user would be put into the add attraction page.</a:t>
            </a:r>
            <a:endParaRPr/>
          </a:p>
          <a:p>
            <a:pPr indent="-342900" lvl="0" marL="457200" rtl="0" algn="l">
              <a:lnSpc>
                <a:spcPct val="115000"/>
              </a:lnSpc>
              <a:spcBef>
                <a:spcPts val="1000"/>
              </a:spcBef>
              <a:spcAft>
                <a:spcPts val="1000"/>
              </a:spcAft>
              <a:buSzPts val="1800"/>
              <a:buChar char="●"/>
            </a:pPr>
            <a:r>
              <a:rPr lang="en"/>
              <a:t>In this case this user has a cat photo as as profile photo, and </a:t>
            </a:r>
            <a:r>
              <a:rPr lang="en"/>
              <a:t>搜不到的周 as profile name.</a:t>
            </a:r>
            <a:endParaRPr/>
          </a:p>
        </p:txBody>
      </p:sp>
      <p:pic>
        <p:nvPicPr>
          <p:cNvPr id="83" name="Google Shape;83;p17"/>
          <p:cNvPicPr preferRelativeResize="0"/>
          <p:nvPr/>
        </p:nvPicPr>
        <p:blipFill>
          <a:blip r:embed="rId3">
            <a:alphaModFix/>
          </a:blip>
          <a:stretch>
            <a:fillRect/>
          </a:stretch>
        </p:blipFill>
        <p:spPr>
          <a:xfrm>
            <a:off x="6806475" y="285750"/>
            <a:ext cx="2133600" cy="457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 Attraction Part 2</a:t>
            </a:r>
            <a:endParaRPr/>
          </a:p>
        </p:txBody>
      </p:sp>
      <p:sp>
        <p:nvSpPr>
          <p:cNvPr id="89" name="Google Shape;89;p18"/>
          <p:cNvSpPr txBox="1"/>
          <p:nvPr>
            <p:ph idx="1" type="body"/>
          </p:nvPr>
        </p:nvSpPr>
        <p:spPr>
          <a:xfrm>
            <a:off x="311700" y="1152475"/>
            <a:ext cx="5922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By tapping on the location bar, the user would be prompted to select the attraction location on the map.</a:t>
            </a:r>
            <a:endParaRPr/>
          </a:p>
        </p:txBody>
      </p:sp>
      <p:pic>
        <p:nvPicPr>
          <p:cNvPr id="90" name="Google Shape;90;p18"/>
          <p:cNvPicPr preferRelativeResize="0"/>
          <p:nvPr/>
        </p:nvPicPr>
        <p:blipFill>
          <a:blip r:embed="rId3">
            <a:alphaModFix/>
          </a:blip>
          <a:stretch>
            <a:fillRect/>
          </a:stretch>
        </p:blipFill>
        <p:spPr>
          <a:xfrm>
            <a:off x="6698700" y="285750"/>
            <a:ext cx="2133600" cy="457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 Attraction Part 3</a:t>
            </a:r>
            <a:endParaRPr/>
          </a:p>
        </p:txBody>
      </p:sp>
      <p:sp>
        <p:nvSpPr>
          <p:cNvPr id="96" name="Google Shape;96;p19"/>
          <p:cNvSpPr txBox="1"/>
          <p:nvPr>
            <p:ph idx="1" type="body"/>
          </p:nvPr>
        </p:nvSpPr>
        <p:spPr>
          <a:xfrm>
            <a:off x="311700" y="1152475"/>
            <a:ext cx="5996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Next, the user can select the most fitting attraction type.</a:t>
            </a:r>
            <a:endParaRPr/>
          </a:p>
        </p:txBody>
      </p:sp>
      <p:pic>
        <p:nvPicPr>
          <p:cNvPr id="97" name="Google Shape;97;p19"/>
          <p:cNvPicPr preferRelativeResize="0"/>
          <p:nvPr/>
        </p:nvPicPr>
        <p:blipFill>
          <a:blip r:embed="rId3">
            <a:alphaModFix/>
          </a:blip>
          <a:stretch>
            <a:fillRect/>
          </a:stretch>
        </p:blipFill>
        <p:spPr>
          <a:xfrm>
            <a:off x="6698700" y="285750"/>
            <a:ext cx="2133600" cy="457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 Attraction Part 4</a:t>
            </a:r>
            <a:endParaRPr/>
          </a:p>
        </p:txBody>
      </p:sp>
      <p:sp>
        <p:nvSpPr>
          <p:cNvPr id="103" name="Google Shape;103;p20"/>
          <p:cNvSpPr txBox="1"/>
          <p:nvPr>
            <p:ph idx="1" type="body"/>
          </p:nvPr>
        </p:nvSpPr>
        <p:spPr>
          <a:xfrm>
            <a:off x="311700" y="1152475"/>
            <a:ext cx="6276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user then needs to add a photo to represent this location, up to a maximum of two.</a:t>
            </a:r>
            <a:endParaRPr/>
          </a:p>
          <a:p>
            <a:pPr indent="-342900" lvl="0" marL="457200" rtl="0" algn="l">
              <a:spcBef>
                <a:spcPts val="1000"/>
              </a:spcBef>
              <a:spcAft>
                <a:spcPts val="0"/>
              </a:spcAft>
              <a:buSzPts val="1800"/>
              <a:buChar char="●"/>
            </a:pPr>
            <a:r>
              <a:rPr lang="en"/>
              <a:t>Users have the option to take a photo on the spot, or select one from their </a:t>
            </a:r>
            <a:r>
              <a:rPr lang="en"/>
              <a:t>album.</a:t>
            </a:r>
            <a:endParaRPr/>
          </a:p>
          <a:p>
            <a:pPr indent="-342900" lvl="0" marL="457200" rtl="0" algn="l">
              <a:spcBef>
                <a:spcPts val="1000"/>
              </a:spcBef>
              <a:spcAft>
                <a:spcPts val="1000"/>
              </a:spcAft>
              <a:buSzPts val="1800"/>
              <a:buChar char="●"/>
            </a:pPr>
            <a:r>
              <a:rPr lang="en"/>
              <a:t>If the user made an mistake, they have the option to remove that image and re-upload photos.</a:t>
            </a:r>
            <a:endParaRPr/>
          </a:p>
        </p:txBody>
      </p:sp>
      <p:pic>
        <p:nvPicPr>
          <p:cNvPr id="104" name="Google Shape;104;p20"/>
          <p:cNvPicPr preferRelativeResize="0"/>
          <p:nvPr/>
        </p:nvPicPr>
        <p:blipFill>
          <a:blip r:embed="rId3">
            <a:alphaModFix/>
          </a:blip>
          <a:stretch>
            <a:fillRect/>
          </a:stretch>
        </p:blipFill>
        <p:spPr>
          <a:xfrm>
            <a:off x="6876900" y="285750"/>
            <a:ext cx="2133600" cy="457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 </a:t>
            </a:r>
            <a:r>
              <a:rPr lang="en"/>
              <a:t>Attraction Part 5</a:t>
            </a:r>
            <a:r>
              <a:rPr lang="en"/>
              <a:t> </a:t>
            </a:r>
            <a:endParaRPr/>
          </a:p>
        </p:txBody>
      </p:sp>
      <p:sp>
        <p:nvSpPr>
          <p:cNvPr id="110" name="Google Shape;110;p21"/>
          <p:cNvSpPr txBox="1"/>
          <p:nvPr>
            <p:ph idx="1" type="body"/>
          </p:nvPr>
        </p:nvSpPr>
        <p:spPr>
          <a:xfrm>
            <a:off x="311700" y="1152475"/>
            <a:ext cx="630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Lastly, users can choose to add in their comment about this location.</a:t>
            </a:r>
            <a:endParaRPr/>
          </a:p>
          <a:p>
            <a:pPr indent="-342900" lvl="0" marL="457200" rtl="0" algn="l">
              <a:spcBef>
                <a:spcPts val="1000"/>
              </a:spcBef>
              <a:spcAft>
                <a:spcPts val="1000"/>
              </a:spcAft>
              <a:buSzPts val="1800"/>
              <a:buChar char="●"/>
            </a:pPr>
            <a:r>
              <a:rPr lang="en"/>
              <a:t>After that, they will press Submit button to upload this location to the cloud server.</a:t>
            </a:r>
            <a:endParaRPr/>
          </a:p>
        </p:txBody>
      </p:sp>
      <p:pic>
        <p:nvPicPr>
          <p:cNvPr id="111" name="Google Shape;111;p21"/>
          <p:cNvPicPr preferRelativeResize="0"/>
          <p:nvPr/>
        </p:nvPicPr>
        <p:blipFill>
          <a:blip r:embed="rId3">
            <a:alphaModFix/>
          </a:blip>
          <a:stretch>
            <a:fillRect/>
          </a:stretch>
        </p:blipFill>
        <p:spPr>
          <a:xfrm>
            <a:off x="6876900" y="285750"/>
            <a:ext cx="2133600" cy="457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